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8"/>
  </p:notesMasterIdLst>
  <p:handoutMasterIdLst>
    <p:handoutMasterId r:id="rId9"/>
  </p:handoutMasterIdLst>
  <p:sldIdLst>
    <p:sldId id="256" r:id="rId2"/>
    <p:sldId id="264" r:id="rId3"/>
    <p:sldId id="265" r:id="rId4"/>
    <p:sldId id="263" r:id="rId5"/>
    <p:sldId id="258" r:id="rId6"/>
    <p:sldId id="259" r:id="rId7"/>
  </p:sldIdLst>
  <p:sldSz cx="12192000" cy="6858000"/>
  <p:notesSz cx="6800850" cy="9932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46F"/>
    <a:srgbClr val="F0E8E1"/>
    <a:srgbClr val="00B5DF"/>
    <a:srgbClr val="FFFFFF"/>
    <a:srgbClr val="E60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457A7-8D3D-4D4C-8A51-66CF0EA4477C}" v="1" dt="2024-04-14T11:29:47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436" autoAdjust="0"/>
  </p:normalViewPr>
  <p:slideViewPr>
    <p:cSldViewPr snapToGrid="0" showGuides="1">
      <p:cViewPr>
        <p:scale>
          <a:sx n="114" d="100"/>
          <a:sy n="114" d="100"/>
        </p:scale>
        <p:origin x="474" y="-84"/>
      </p:cViewPr>
      <p:guideLst>
        <p:guide orient="horz" pos="39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2371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ry Oosterhoorn" userId="1e1caee6-7c56-4114-8a18-af464a3510b4" providerId="ADAL" clId="{DDB457A7-8D3D-4D4C-8A51-66CF0EA4477C}"/>
    <pc:docChg chg="custSel modSld modNotesMaster modHandout">
      <pc:chgData name="Corry Oosterhoorn" userId="1e1caee6-7c56-4114-8a18-af464a3510b4" providerId="ADAL" clId="{DDB457A7-8D3D-4D4C-8A51-66CF0EA4477C}" dt="2024-04-14T11:29:47.639" v="3"/>
      <pc:docMkLst>
        <pc:docMk/>
      </pc:docMkLst>
      <pc:sldChg chg="modSp mod">
        <pc:chgData name="Corry Oosterhoorn" userId="1e1caee6-7c56-4114-8a18-af464a3510b4" providerId="ADAL" clId="{DDB457A7-8D3D-4D4C-8A51-66CF0EA4477C}" dt="2024-04-14T11:29:21.945" v="2" actId="255"/>
        <pc:sldMkLst>
          <pc:docMk/>
          <pc:sldMk cId="1183733765" sldId="256"/>
        </pc:sldMkLst>
        <pc:spChg chg="mod">
          <ac:chgData name="Corry Oosterhoorn" userId="1e1caee6-7c56-4114-8a18-af464a3510b4" providerId="ADAL" clId="{DDB457A7-8D3D-4D4C-8A51-66CF0EA4477C}" dt="2024-04-14T11:29:21.945" v="2" actId="255"/>
          <ac:spMkLst>
            <pc:docMk/>
            <pc:sldMk cId="1183733765" sldId="256"/>
            <ac:spMk id="2" creationId="{003F9821-CED5-C7E5-4A00-993399E68F8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EA90AD1-7FAD-692E-1E73-5014B8BB8A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F76A996-169F-A254-C872-5AF4DC76B4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E1C9E-F552-4FF3-B10D-81B112EE5C79}" type="datetimeFigureOut">
              <a:rPr lang="nl-NL" smtClean="0"/>
              <a:t>14-4-2024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4024D7B-2A4E-91D7-5D72-16C48EB5BB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91F93CD-2910-8025-1F00-A4B492693B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58F1F-3CBE-422E-91E4-5822F5FA19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328038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9" userDrawn="1">
          <p15:clr>
            <a:srgbClr val="F26B43"/>
          </p15:clr>
        </p15:guide>
        <p15:guide id="2" pos="214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4D064-2097-4B9D-A0AF-11EE28EB6BE0}" type="datetimeFigureOut">
              <a:rPr lang="nl-NL" smtClean="0"/>
              <a:t>14-4-2024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085" y="4780250"/>
            <a:ext cx="5440680" cy="3911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F7CE9-89D6-4820-A933-F9D4D1A066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09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rgbClr val="F0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469C6B53-BD30-E2A0-D0E3-16945C214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983" r="537"/>
          <a:stretch/>
        </p:blipFill>
        <p:spPr>
          <a:xfrm>
            <a:off x="-80433" y="1474565"/>
            <a:ext cx="12192000" cy="3905187"/>
          </a:xfrm>
          <a:prstGeom prst="rect">
            <a:avLst/>
          </a:prstGeom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F8A26BC4-F011-BE9B-7047-8BB9329B1955}"/>
              </a:ext>
            </a:extLst>
          </p:cNvPr>
          <p:cNvSpPr txBox="1"/>
          <p:nvPr userDrawn="1"/>
        </p:nvSpPr>
        <p:spPr>
          <a:xfrm>
            <a:off x="318971" y="6149299"/>
            <a:ext cx="60856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400" b="0" i="0" dirty="0">
                <a:solidFill>
                  <a:schemeClr val="tx1"/>
                </a:solidFill>
                <a:effectLst/>
                <a:latin typeface="ITC Avant Garde Std Bk" panose="02000503030000020004" pitchFamily="2" charset="0"/>
              </a:rPr>
              <a:t>Het opleidingsinstituut voor de </a:t>
            </a:r>
            <a:br>
              <a:rPr lang="nl-NL" sz="1400" b="0" i="0" dirty="0">
                <a:solidFill>
                  <a:schemeClr val="tx1"/>
                </a:solidFill>
                <a:effectLst/>
                <a:latin typeface="ITC Avant Garde Std Bk" panose="02000503030000020004" pitchFamily="2" charset="0"/>
              </a:rPr>
            </a:br>
            <a:r>
              <a:rPr lang="nl-NL" sz="1400" b="0" i="0" dirty="0">
                <a:solidFill>
                  <a:schemeClr val="tx1"/>
                </a:solidFill>
                <a:effectLst/>
                <a:latin typeface="ITC Avant Garde Std Bk" panose="02000503030000020004" pitchFamily="2" charset="0"/>
              </a:rPr>
              <a:t>ambtelijk secretaris en adviseur medezeggenschap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3468E667-5B71-50A3-DC97-61FEE078CE81}"/>
              </a:ext>
            </a:extLst>
          </p:cNvPr>
          <p:cNvSpPr/>
          <p:nvPr userDrawn="1"/>
        </p:nvSpPr>
        <p:spPr>
          <a:xfrm>
            <a:off x="0" y="477078"/>
            <a:ext cx="238539" cy="6112565"/>
          </a:xfrm>
          <a:prstGeom prst="rect">
            <a:avLst/>
          </a:prstGeom>
          <a:solidFill>
            <a:srgbClr val="00B5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6" name="Afbeelding 45" descr="Afbeelding met Graphics, clipart, wit, ontwerp&#10;&#10;Automatisch gegenereerde beschrijving">
            <a:extLst>
              <a:ext uri="{FF2B5EF4-FFF2-40B4-BE49-F238E27FC236}">
                <a16:creationId xmlns:a16="http://schemas.microsoft.com/office/drawing/2014/main" id="{E024271C-A945-7F7B-374D-D2686E090A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24" y="0"/>
            <a:ext cx="4094922" cy="4094922"/>
          </a:xfrm>
          <a:prstGeom prst="rect">
            <a:avLst/>
          </a:prstGeom>
          <a:noFill/>
        </p:spPr>
      </p:pic>
      <p:pic>
        <p:nvPicPr>
          <p:cNvPr id="39" name="Afbeelding 38" descr="Afbeelding met Graphics, Kleurrijkheid, clipart, kunst&#10;&#10;Automatisch gegenereerde beschrijving">
            <a:extLst>
              <a:ext uri="{FF2B5EF4-FFF2-40B4-BE49-F238E27FC236}">
                <a16:creationId xmlns:a16="http://schemas.microsoft.com/office/drawing/2014/main" id="{07B7C835-2C31-A435-3B46-2C97D0AE53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1" y="473753"/>
            <a:ext cx="3597966" cy="528901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E03ED5-EF67-4410-1706-15F9A968B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73603" y="2220913"/>
            <a:ext cx="4920343" cy="628725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 marL="960120" indent="0">
              <a:buNone/>
              <a:defRPr/>
            </a:lvl3pPr>
            <a:lvl4pPr marL="1417320" indent="0">
              <a:buNone/>
              <a:defRPr/>
            </a:lvl4pPr>
            <a:lvl5pPr marL="1874520" indent="0">
              <a:buNone/>
              <a:defRPr/>
            </a:lvl5pPr>
          </a:lstStyle>
          <a:p>
            <a:pPr lvl="0"/>
            <a:r>
              <a:rPr lang="nl-NL" dirty="0"/>
              <a:t>Naam vak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C06A819F-1EC8-950A-C952-3D28E431B0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3603" y="3100388"/>
            <a:ext cx="4087812" cy="40786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502920" indent="0">
              <a:buNone/>
              <a:defRPr>
                <a:solidFill>
                  <a:schemeClr val="bg1"/>
                </a:solidFill>
              </a:defRPr>
            </a:lvl2pPr>
            <a:lvl3pPr marL="960120" indent="0">
              <a:buNone/>
              <a:defRPr>
                <a:solidFill>
                  <a:schemeClr val="bg1"/>
                </a:solidFill>
              </a:defRPr>
            </a:lvl3pPr>
            <a:lvl4pPr marL="1417320" indent="0">
              <a:buNone/>
              <a:defRPr>
                <a:solidFill>
                  <a:schemeClr val="bg1"/>
                </a:solidFill>
              </a:defRPr>
            </a:lvl4pPr>
            <a:lvl5pPr marL="187452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docent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31B26A17-D1D9-2D8F-6202-E09EBBED9A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3603" y="3570085"/>
            <a:ext cx="4013200" cy="3778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502920" indent="0">
              <a:buNone/>
              <a:defRPr sz="1400">
                <a:solidFill>
                  <a:schemeClr val="bg1"/>
                </a:solidFill>
              </a:defRPr>
            </a:lvl2pPr>
            <a:lvl3pPr marL="960120" indent="0">
              <a:buNone/>
              <a:defRPr sz="1400">
                <a:solidFill>
                  <a:schemeClr val="bg1"/>
                </a:solidFill>
              </a:defRPr>
            </a:lvl3pPr>
            <a:lvl4pPr marL="1417320" indent="0">
              <a:buNone/>
              <a:defRPr sz="1400">
                <a:solidFill>
                  <a:schemeClr val="bg1"/>
                </a:solidFill>
              </a:defRPr>
            </a:lvl4pPr>
            <a:lvl5pPr marL="187452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4294476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5" y="1500808"/>
            <a:ext cx="10917590" cy="430364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283EE96-A6F7-E693-0EE7-8E0329A9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/>
          <a:lstStyle>
            <a:lvl1pPr>
              <a:defRPr sz="1200">
                <a:latin typeface="ITC Avant Garde Std Bk" panose="02000503030000020004" pitchFamily="2" charset="0"/>
              </a:defRPr>
            </a:lvl1pPr>
          </a:lstStyle>
          <a:p>
            <a:fld id="{DAD6011D-C075-4039-98A2-420AACBF5B5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9943DCEF-D8EE-544A-1BBB-BF0C5B1EA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9880" y="6356350"/>
            <a:ext cx="3082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ITC Avant Garde Std Bk" panose="02000503030000020004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voettekst 4">
            <a:extLst>
              <a:ext uri="{FF2B5EF4-FFF2-40B4-BE49-F238E27FC236}">
                <a16:creationId xmlns:a16="http://schemas.microsoft.com/office/drawing/2014/main" id="{5CF59F6E-DE7F-E966-C37C-6DF738756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ITC Avant Garde Std Bk" panose="02000503030000020004" pitchFamily="2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32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672584"/>
            <a:ext cx="10522712" cy="1334926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530942"/>
            <a:ext cx="10522712" cy="4022770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011D-C075-4039-98A2-420AACBF5B5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E62E0583-B4E4-B313-FFD6-F31CD3299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9880" y="6356350"/>
            <a:ext cx="3082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ITC Avant Garde Std Bk" panose="02000503030000020004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:a16="http://schemas.microsoft.com/office/drawing/2014/main" id="{F235B122-9758-E12C-D5A0-644DC7FE4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ITC Avant Garde Std Bk" panose="02000503030000020004" pitchFamily="2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3895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1" y="541776"/>
            <a:ext cx="10969620" cy="657760"/>
          </a:xfrm>
        </p:spPr>
        <p:txBody>
          <a:bodyPr/>
          <a:lstStyle>
            <a:lvl1pPr>
              <a:defRPr>
                <a:solidFill>
                  <a:srgbClr val="5C646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1" y="1356852"/>
            <a:ext cx="5331952" cy="46324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149" y="1356852"/>
            <a:ext cx="5230760" cy="46324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011D-C075-4039-98A2-420AACBF5B5E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3A8198BF-5FD0-5C35-9E63-821A46064F0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09880" y="6356350"/>
            <a:ext cx="3082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ITC Avant Garde Std Bk" panose="02000503030000020004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4">
            <a:extLst>
              <a:ext uri="{FF2B5EF4-FFF2-40B4-BE49-F238E27FC236}">
                <a16:creationId xmlns:a16="http://schemas.microsoft.com/office/drawing/2014/main" id="{A15E8156-3892-5B2A-E4D9-1C238AD8C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ITC Avant Garde Std Bk" panose="02000503030000020004" pitchFamily="2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8519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929" y="1210603"/>
            <a:ext cx="5289757" cy="59120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929" y="1901439"/>
            <a:ext cx="5289757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3316" y="1210603"/>
            <a:ext cx="5327067" cy="59665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3316" y="1901439"/>
            <a:ext cx="5327067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011D-C075-4039-98A2-420AACBF5B5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0C55F4F4-2701-DC05-53C1-3771420AF69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09880" y="6356350"/>
            <a:ext cx="3082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ITC Avant Garde Std Bk" panose="02000503030000020004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voettekst 4">
            <a:extLst>
              <a:ext uri="{FF2B5EF4-FFF2-40B4-BE49-F238E27FC236}">
                <a16:creationId xmlns:a16="http://schemas.microsoft.com/office/drawing/2014/main" id="{74470534-1ED7-7BE4-34FF-8CACC66BAA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ITC Avant Garde Std Bk" panose="02000503030000020004" pitchFamily="2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554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011D-C075-4039-98A2-420AACBF5B5E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1A31084C-EC77-6457-DC66-31C256178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9880" y="6356350"/>
            <a:ext cx="3082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ITC Avant Garde Std Bk" panose="02000503030000020004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8CE9ECB0-AFEF-5EEF-6A98-3320438DD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ITC Avant Garde Std Bk" panose="02000503030000020004" pitchFamily="2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079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011D-C075-4039-98A2-420AACBF5B5E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7897A8-C1E0-693A-8C0D-9BCCDCC3C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9880" y="6356350"/>
            <a:ext cx="3082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ITC Avant Garde Std Bk" panose="02000503030000020004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DBA64D52-F2EC-B797-98C4-496B227B6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ITC Avant Garde Std Bk" panose="02000503030000020004" pitchFamily="2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314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490834"/>
            <a:ext cx="10843341" cy="55100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238864"/>
            <a:ext cx="10843341" cy="475045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6011D-C075-4039-98A2-420AACBF5B5E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BD5E14E5-8BCC-A0D4-096A-4159AA7E9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9880" y="6356350"/>
            <a:ext cx="3082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ITC Avant Garde Std Bk" panose="02000503030000020004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3EEAA0B1-275B-8404-E1B8-26A09F4DD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ITC Avant Garde Std Bk" panose="02000503030000020004" pitchFamily="2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4778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8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8929" y="541775"/>
            <a:ext cx="10917591" cy="5912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titel in te vullen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42236" y="541775"/>
            <a:ext cx="359164" cy="5552701"/>
          </a:xfrm>
          <a:prstGeom prst="rect">
            <a:avLst/>
          </a:prstGeom>
          <a:solidFill>
            <a:srgbClr val="E60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929" y="1394853"/>
            <a:ext cx="10917590" cy="4699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ITC Avant Garde Std Bk" panose="02000503030000020004" pitchFamily="2" charset="0"/>
              </a:defRPr>
            </a:lvl1pPr>
          </a:lstStyle>
          <a:p>
            <a:fld id="{DAD6011D-C075-4039-98A2-420AACBF5B5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BF3D4E-3F60-57B7-BE9B-690654C93B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9880" y="6356350"/>
            <a:ext cx="3082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ITC Avant Garde Std Bk" panose="02000503030000020004" pitchFamily="2" charset="0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01E995-6E60-5C02-21B7-B589B2DCE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  <a:latin typeface="ITC Avant Garde Std Bk" panose="02000503030000020004" pitchFamily="2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07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tx2"/>
          </a:solidFill>
          <a:latin typeface="ITC Avant Garde Std Bk" panose="02000503030000020004" pitchFamily="2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400" kern="1200">
          <a:solidFill>
            <a:schemeClr val="tx2"/>
          </a:solidFill>
          <a:latin typeface="ITC Avant Garde Std Bk" panose="02000503030000020004" pitchFamily="2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2"/>
          </a:solidFill>
          <a:latin typeface="ITC Avant Garde Std Bk" panose="02000503030000020004" pitchFamily="2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2"/>
          </a:solidFill>
          <a:latin typeface="ITC Avant Garde Std Bk" panose="02000503030000020004" pitchFamily="2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2"/>
          </a:solidFill>
          <a:latin typeface="ITC Avant Garde Std Bk" panose="02000503030000020004" pitchFamily="2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2"/>
          </a:solidFill>
          <a:latin typeface="ITC Avant Garde Std Bk" panose="02000503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03F9821-CED5-C7E5-4A00-993399E68F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nl-NL" dirty="0"/>
              <a:t>Kennis en toepassing </a:t>
            </a:r>
          </a:p>
          <a:p>
            <a:r>
              <a:rPr lang="nl-NL" dirty="0"/>
              <a:t>analysemodellen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ED7767E-B824-9981-DCB8-DD4E004368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Corry Oosterhoorn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F57C88-4A0F-673A-BE0A-FD1BDC3D82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118373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6C460-FAEC-40E5-B78F-4C516418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Programma </a:t>
            </a:r>
            <a:r>
              <a:rPr lang="nl-NL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Inzicht in complexe documenten en probleemsituaties met analysemodellen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2DD4C2-3A5C-47E2-8F4E-444570825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09.00-16.30 uur</a:t>
            </a:r>
          </a:p>
          <a:p>
            <a:r>
              <a:rPr lang="nl-NL" dirty="0"/>
              <a:t>Welke vragen heb je?</a:t>
            </a:r>
          </a:p>
          <a:p>
            <a:r>
              <a:rPr lang="nl-NL" dirty="0"/>
              <a:t>Inleiding: werken met analysemodellen</a:t>
            </a:r>
          </a:p>
          <a:p>
            <a:r>
              <a:rPr lang="nl-NL" dirty="0"/>
              <a:t>Knoster Model</a:t>
            </a:r>
          </a:p>
          <a:p>
            <a:r>
              <a:rPr lang="nl-NL" dirty="0"/>
              <a:t>Doelboomanalyse</a:t>
            </a:r>
          </a:p>
          <a:p>
            <a:r>
              <a:rPr lang="nl-NL" dirty="0"/>
              <a:t>Visgraat diagram</a:t>
            </a:r>
          </a:p>
          <a:p>
            <a:r>
              <a:rPr lang="nl-NL" dirty="0"/>
              <a:t>PIN-analyse</a:t>
            </a:r>
          </a:p>
          <a:p>
            <a:r>
              <a:rPr lang="nl-NL" dirty="0" err="1"/>
              <a:t>Mindmapping</a:t>
            </a:r>
            <a:endParaRPr lang="nl-NL" dirty="0"/>
          </a:p>
          <a:p>
            <a:r>
              <a:rPr lang="nl-NL" dirty="0"/>
              <a:t>Krachtenveldanalyse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BE8DC45-EFBB-4176-B045-DDF3BFE60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017" y="3913171"/>
            <a:ext cx="3083502" cy="124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 bronafbeelding bekijken">
            <a:extLst>
              <a:ext uri="{FF2B5EF4-FFF2-40B4-BE49-F238E27FC236}">
                <a16:creationId xmlns:a16="http://schemas.microsoft.com/office/drawing/2014/main" id="{1CACFFE8-E8E7-4A30-8998-F41B514D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019" y="2389606"/>
            <a:ext cx="3217499" cy="124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8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E7870E9-4A74-472B-B0D6-CC1CA71E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Voordelen werken met analysemodellen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41996AAB-F05C-488F-B7A2-87EDEF195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Objectief kijken naar onderwerp/situatie/probleemstelling/informatie</a:t>
            </a:r>
          </a:p>
          <a:p>
            <a:r>
              <a:rPr lang="nl-NL" dirty="0"/>
              <a:t>Dieper op een situatie ingaan</a:t>
            </a:r>
          </a:p>
          <a:p>
            <a:r>
              <a:rPr lang="nl-NL" dirty="0"/>
              <a:t>Weg van de details en meer kijken naar de hoofdlijnen</a:t>
            </a:r>
          </a:p>
          <a:p>
            <a:r>
              <a:rPr lang="nl-NL" dirty="0"/>
              <a:t>Verbanden kunnen leggen</a:t>
            </a:r>
          </a:p>
          <a:p>
            <a:r>
              <a:rPr lang="nl-NL" dirty="0"/>
              <a:t>Structureren van informatie en aanwezige kennis</a:t>
            </a:r>
          </a:p>
          <a:p>
            <a:r>
              <a:rPr lang="nl-NL" dirty="0"/>
              <a:t>Bewuste brainstormfase inbouwen</a:t>
            </a:r>
          </a:p>
          <a:p>
            <a:r>
              <a:rPr lang="nl-NL" dirty="0"/>
              <a:t>Uitgaan van feiten en niet van vooronderstellingen</a:t>
            </a:r>
          </a:p>
          <a:p>
            <a:r>
              <a:rPr lang="nl-NL" dirty="0"/>
              <a:t>Duidelijke scheiding maken tussen beeldvorming en oordeelsvorming: oordeel uitstellen, kritisch kijken of het compleet is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18CA4C-6829-4693-B20B-03A6C56179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61650" y="6356350"/>
            <a:ext cx="1530350" cy="365125"/>
          </a:xfrm>
        </p:spPr>
        <p:txBody>
          <a:bodyPr/>
          <a:lstStyle/>
          <a:p>
            <a:fld id="{DAD6011D-C075-4039-98A2-420AACBF5B5E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863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E5503-0E55-42D9-91DC-CD3D7F14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BOB-model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2C13808C-0D53-490D-B898-0A011A2B8F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8929" y="1425486"/>
          <a:ext cx="10969839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1221">
                  <a:extLst>
                    <a:ext uri="{9D8B030D-6E8A-4147-A177-3AD203B41FA5}">
                      <a16:colId xmlns:a16="http://schemas.microsoft.com/office/drawing/2014/main" val="4226547266"/>
                    </a:ext>
                  </a:extLst>
                </a:gridCol>
                <a:gridCol w="5458618">
                  <a:extLst>
                    <a:ext uri="{9D8B030D-6E8A-4147-A177-3AD203B41FA5}">
                      <a16:colId xmlns:a16="http://schemas.microsoft.com/office/drawing/2014/main" val="21713472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Fase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Methodiek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02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Beeldvormende fase: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Wat weten we?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Weten we genoeg?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Begrijpen we de informatie?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Kunnen we het stuk inhoudelijk in behandeling nemen?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Is het stuk incompleet en sturen we het retour?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Knoster model</a:t>
                      </a:r>
                    </a:p>
                    <a:p>
                      <a:r>
                        <a:rPr lang="nl-NL" b="1" dirty="0"/>
                        <a:t>Doelboomanalyse</a:t>
                      </a:r>
                    </a:p>
                    <a:p>
                      <a:r>
                        <a:rPr lang="nl-NL" b="1" dirty="0"/>
                        <a:t>Samenvattende Mindmap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6474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Oordeelsvormende fase: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Wat vinden we ervan?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Welke mogelijke verdiepingsvragen hebben we nog?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Doelboomanalyse met vragenlijst</a:t>
                      </a:r>
                    </a:p>
                    <a:p>
                      <a:r>
                        <a:rPr lang="nl-NL" b="1" dirty="0"/>
                        <a:t>PIN-analyse </a:t>
                      </a:r>
                      <a:r>
                        <a:rPr lang="nl-NL" dirty="0"/>
                        <a:t>(eventueel op basis van Mindmap of Doelboomanalyse</a:t>
                      </a:r>
                    </a:p>
                    <a:p>
                      <a:r>
                        <a:rPr lang="nl-NL" b="1" dirty="0"/>
                        <a:t>Visgraatdiagram</a:t>
                      </a:r>
                    </a:p>
                    <a:p>
                      <a:r>
                        <a:rPr lang="nl-NL" b="1" dirty="0"/>
                        <a:t>Krachtenveldanalyse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028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l-NL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Besluitvormende fase: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Welk besluit nemen we?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Welke acties vraagt dit?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/>
                        <a:t>Doelboomanalyse met vragenlijst</a:t>
                      </a:r>
                    </a:p>
                    <a:p>
                      <a:r>
                        <a:rPr lang="nl-NL" b="1" dirty="0"/>
                        <a:t>Visgraatdiagram</a:t>
                      </a:r>
                    </a:p>
                    <a:p>
                      <a:r>
                        <a:rPr lang="nl-NL" b="1" dirty="0"/>
                        <a:t>Krachtenveldanalyse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12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357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6A573D-0325-4D33-9B7F-BDE96D71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417789"/>
            <a:ext cx="10917591" cy="591205"/>
          </a:xfrm>
        </p:spPr>
        <p:txBody>
          <a:bodyPr/>
          <a:lstStyle/>
          <a:p>
            <a:r>
              <a:rPr lang="nl-NL" dirty="0"/>
              <a:t>Toepassingsmogelijkheden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39BC0F86-6A06-4CDF-96B3-20D1C99402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57417" y="1094916"/>
          <a:ext cx="9225787" cy="4544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2180">
                  <a:extLst>
                    <a:ext uri="{9D8B030D-6E8A-4147-A177-3AD203B41FA5}">
                      <a16:colId xmlns:a16="http://schemas.microsoft.com/office/drawing/2014/main" val="3111931787"/>
                    </a:ext>
                  </a:extLst>
                </a:gridCol>
                <a:gridCol w="7023607">
                  <a:extLst>
                    <a:ext uri="{9D8B030D-6E8A-4147-A177-3AD203B41FA5}">
                      <a16:colId xmlns:a16="http://schemas.microsoft.com/office/drawing/2014/main" val="3230666679"/>
                    </a:ext>
                  </a:extLst>
                </a:gridCol>
              </a:tblGrid>
              <a:tr h="380646">
                <a:tc>
                  <a:txBody>
                    <a:bodyPr/>
                    <a:lstStyle/>
                    <a:p>
                      <a:r>
                        <a:rPr lang="nl-NL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Toepassing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405101"/>
                  </a:ext>
                </a:extLst>
              </a:tr>
              <a:tr h="380646">
                <a:tc>
                  <a:txBody>
                    <a:bodyPr/>
                    <a:lstStyle/>
                    <a:p>
                      <a:r>
                        <a:rPr lang="nl-NL" dirty="0"/>
                        <a:t>Knoster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Beoordeling compleetheid veranderplan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151833"/>
                  </a:ext>
                </a:extLst>
              </a:tr>
              <a:tr h="657005">
                <a:tc>
                  <a:txBody>
                    <a:bodyPr/>
                    <a:lstStyle/>
                    <a:p>
                      <a:r>
                        <a:rPr lang="nl-NL" dirty="0"/>
                        <a:t>Doelboomanalyse</a:t>
                      </a: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Inhoud voorgenomen besluit visualiseren (deel 1) (compleetheid/vragen)</a:t>
                      </a:r>
                    </a:p>
                    <a:p>
                      <a:r>
                        <a:rPr lang="nl-NL" dirty="0"/>
                        <a:t>Beoordeling beleidsvoornemens (deel 2 vragenlijst of PIN-analyse)</a:t>
                      </a: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824382"/>
                  </a:ext>
                </a:extLst>
              </a:tr>
              <a:tr h="657005">
                <a:tc>
                  <a:txBody>
                    <a:bodyPr/>
                    <a:lstStyle/>
                    <a:p>
                      <a:r>
                        <a:rPr lang="nl-NL" dirty="0"/>
                        <a:t>Visgraatdiagram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Probleemanalyse/zelf probleemstelling uit voorgenomen besluit analyseren</a:t>
                      </a:r>
                    </a:p>
                    <a:p>
                      <a:r>
                        <a:rPr lang="nl-NL" dirty="0"/>
                        <a:t>Aandragen oplossingsrichtingen/initiatiefvoorstellen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94392"/>
                  </a:ext>
                </a:extLst>
              </a:tr>
              <a:tr h="380646">
                <a:tc>
                  <a:txBody>
                    <a:bodyPr/>
                    <a:lstStyle/>
                    <a:p>
                      <a:r>
                        <a:rPr lang="nl-NL" dirty="0"/>
                        <a:t>PIN-analyse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Beoordelen voorgenomen besluiten/initiatieven: positief, interessant, negatief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043024"/>
                  </a:ext>
                </a:extLst>
              </a:tr>
              <a:tr h="657005">
                <a:tc>
                  <a:txBody>
                    <a:bodyPr/>
                    <a:lstStyle/>
                    <a:p>
                      <a:r>
                        <a:rPr lang="nl-NL" dirty="0"/>
                        <a:t>Mindmapping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Inhoud voorgenomen besluit visualiseren (compleetheid/vragen)</a:t>
                      </a:r>
                    </a:p>
                    <a:p>
                      <a:r>
                        <a:rPr lang="nl-NL" dirty="0"/>
                        <a:t>Brainstormen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231504"/>
                  </a:ext>
                </a:extLst>
              </a:tr>
              <a:tr h="657005">
                <a:tc>
                  <a:txBody>
                    <a:bodyPr/>
                    <a:lstStyle/>
                    <a:p>
                      <a:r>
                        <a:rPr lang="nl-NL" dirty="0"/>
                        <a:t>Krachtenveldanalyse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Probleemanalyse/zelf probleemstelling uit voorgenomen besluit analyseren of initiatiefvoorstel uitwerken</a:t>
                      </a:r>
                    </a:p>
                    <a:p>
                      <a:r>
                        <a:rPr lang="nl-NL" dirty="0"/>
                        <a:t>Aandragen oplossingsrichtingen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22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84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D9CB8-B21C-4312-ACAC-C38B67E8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Ambtelijk secretaris en analysemodellen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DEF218-093E-4825-A6FE-6DDBF8CE8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Zelf hanteren bij het formuleren van inhoudelijke adviezen aan de OR</a:t>
            </a:r>
          </a:p>
          <a:p>
            <a:r>
              <a:rPr lang="nl-NL" dirty="0"/>
              <a:t>Hanteren als brainstormmethodiek voor jezelf</a:t>
            </a:r>
          </a:p>
          <a:p>
            <a:r>
              <a:rPr lang="nl-NL" dirty="0"/>
              <a:t>OR attent maken op bestaan van de verschillende methodieken</a:t>
            </a:r>
          </a:p>
          <a:p>
            <a:r>
              <a:rPr lang="nl-NL" dirty="0"/>
              <a:t>OR ondersteunen bij het hanteren van analysemodellen</a:t>
            </a:r>
          </a:p>
          <a:p>
            <a:r>
              <a:rPr lang="nl-NL" dirty="0"/>
              <a:t>OR bekwaam maken in het zelf hanteren van analysemodellen</a:t>
            </a:r>
          </a:p>
        </p:txBody>
      </p:sp>
    </p:spTree>
    <p:extLst>
      <p:ext uri="{BB962C8B-B14F-4D97-AF65-F5344CB8AC3E}">
        <p14:creationId xmlns:p14="http://schemas.microsoft.com/office/powerpoint/2010/main" val="2761781396"/>
      </p:ext>
    </p:extLst>
  </p:cSld>
  <p:clrMapOvr>
    <a:masterClrMapping/>
  </p:clrMapOvr>
</p:sld>
</file>

<file path=ppt/theme/theme1.xml><?xml version="1.0" encoding="utf-8"?>
<a:theme xmlns:a="http://schemas.openxmlformats.org/drawingml/2006/main" name="AS opleidingen OR-assistent OR-coordinator">
  <a:themeElements>
    <a:clrScheme name="AS-opleidingen">
      <a:dk1>
        <a:srgbClr val="2C2A29"/>
      </a:dk1>
      <a:lt1>
        <a:sysClr val="window" lastClr="FFFFFF"/>
      </a:lt1>
      <a:dk2>
        <a:srgbClr val="44546A"/>
      </a:dk2>
      <a:lt2>
        <a:srgbClr val="E7E6E6"/>
      </a:lt2>
      <a:accent1>
        <a:srgbClr val="00AFD7"/>
      </a:accent1>
      <a:accent2>
        <a:srgbClr val="FFB81C"/>
      </a:accent2>
      <a:accent3>
        <a:srgbClr val="97D700"/>
      </a:accent3>
      <a:accent4>
        <a:srgbClr val="E0004D"/>
      </a:accent4>
      <a:accent5>
        <a:srgbClr val="93C121"/>
      </a:accent5>
      <a:accent6>
        <a:srgbClr val="BE1623"/>
      </a:accent6>
      <a:hlink>
        <a:srgbClr val="4472C4"/>
      </a:hlink>
      <a:folHlink>
        <a:srgbClr val="954F7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AS-opleidingen.potx" id="{49F4F0CC-9665-4578-B3D1-35A67B34D347}" vid="{F5EAAA5B-D591-4E36-B90B-01E4CD0E098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AS-opleidingen</Template>
  <TotalTime>3</TotalTime>
  <Words>320</Words>
  <Application>Microsoft Office PowerPoint</Application>
  <PresentationFormat>Breedbeeld</PresentationFormat>
  <Paragraphs>74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ITC Avant Garde Std Bk</vt:lpstr>
      <vt:lpstr>Wingdings 2</vt:lpstr>
      <vt:lpstr>AS opleidingen OR-assistent OR-coordinator</vt:lpstr>
      <vt:lpstr>PowerPoint-presentatie</vt:lpstr>
      <vt:lpstr>Programma Inzicht in complexe documenten en probleemsituaties met analysemodellen </vt:lpstr>
      <vt:lpstr>Voordelen werken met analysemodellen</vt:lpstr>
      <vt:lpstr>BOB-model</vt:lpstr>
      <vt:lpstr>Toepassingsmogelijkheden</vt:lpstr>
      <vt:lpstr>Ambtelijk secretaris en analysemodellen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Corry Oosterhoorn</dc:creator>
  <cp:lastModifiedBy>Corry Oosterhoorn</cp:lastModifiedBy>
  <cp:revision>1</cp:revision>
  <cp:lastPrinted>2024-04-14T11:29:48Z</cp:lastPrinted>
  <dcterms:created xsi:type="dcterms:W3CDTF">2024-04-14T11:26:26Z</dcterms:created>
  <dcterms:modified xsi:type="dcterms:W3CDTF">2024-04-14T11:29:56Z</dcterms:modified>
</cp:coreProperties>
</file>